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Helvetica World" panose="020B0604020202020204" charset="-128"/>
      <p:regular r:id="rId10"/>
    </p:embeddedFont>
    <p:embeddedFont>
      <p:font typeface="Helvetica World Bold" panose="020B0604020202020204" charset="-128"/>
      <p:regular r:id="rId11"/>
    </p:embeddedFont>
    <p:embeddedFont>
      <p:font typeface="Helvetica World Italics" panose="020B0604020202020204" charset="-128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22" autoAdjust="0"/>
  </p:normalViewPr>
  <p:slideViewPr>
    <p:cSldViewPr>
      <p:cViewPr varScale="1">
        <p:scale>
          <a:sx n="73" d="100"/>
          <a:sy n="73" d="100"/>
        </p:scale>
        <p:origin x="54" y="-10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microsoft.com/office/2017/06/relationships/model3d" Target="../media/model3d2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microsoft.com/office/2017/06/relationships/model3d" Target="../media/model3d1.glb"/><Relationship Id="rId4" Type="http://schemas.openxmlformats.org/officeDocument/2006/relationships/image" Target="../media/image3.svg"/><Relationship Id="rId9" Type="http://schemas.openxmlformats.org/officeDocument/2006/relationships/image" Target="../media/image7.png"/><Relationship Id="rId14" Type="http://schemas.microsoft.com/office/2017/06/relationships/model3d" Target="../media/model3d3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21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5341007" y="-87858"/>
            <a:ext cx="18685978" cy="18685978"/>
          </a:xfrm>
          <a:custGeom>
            <a:avLst/>
            <a:gdLst/>
            <a:ahLst/>
            <a:cxnLst/>
            <a:rect l="l" t="t" r="r" b="b"/>
            <a:pathLst>
              <a:path w="18685978" h="18685978">
                <a:moveTo>
                  <a:pt x="0" y="0"/>
                </a:moveTo>
                <a:lnTo>
                  <a:pt x="18685978" y="0"/>
                </a:lnTo>
                <a:lnTo>
                  <a:pt x="18685978" y="18685978"/>
                </a:lnTo>
                <a:lnTo>
                  <a:pt x="0" y="1868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027802" y="1028700"/>
            <a:ext cx="9340321" cy="10766940"/>
          </a:xfrm>
          <a:custGeom>
            <a:avLst/>
            <a:gdLst/>
            <a:ahLst/>
            <a:cxnLst/>
            <a:rect l="l" t="t" r="r" b="b"/>
            <a:pathLst>
              <a:path w="9340321" h="10766940">
                <a:moveTo>
                  <a:pt x="0" y="0"/>
                </a:moveTo>
                <a:lnTo>
                  <a:pt x="9340321" y="0"/>
                </a:lnTo>
                <a:lnTo>
                  <a:pt x="9340321" y="10766940"/>
                </a:lnTo>
                <a:lnTo>
                  <a:pt x="0" y="10766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1028958" y="6132517"/>
            <a:ext cx="3521777" cy="9894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8874125"/>
            <a:ext cx="5901583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Capstone </a:t>
            </a:r>
          </a:p>
        </p:txBody>
      </p:sp>
      <p:sp>
        <p:nvSpPr>
          <p:cNvPr id="8" name="Freeform 8"/>
          <p:cNvSpPr/>
          <p:nvPr/>
        </p:nvSpPr>
        <p:spPr>
          <a:xfrm>
            <a:off x="4964675" y="8438618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958" y="1028700"/>
            <a:ext cx="3309217" cy="813516"/>
          </a:xfrm>
          <a:custGeom>
            <a:avLst/>
            <a:gdLst/>
            <a:ahLst/>
            <a:cxnLst/>
            <a:rect l="l" t="t" r="r" b="b"/>
            <a:pathLst>
              <a:path w="3309217" h="813516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3360004"/>
            <a:ext cx="979170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267"/>
              </a:lnSpc>
            </a:pPr>
            <a:r>
              <a:rPr lang="en-US" sz="9334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PRESENTACIÓN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689423"/>
            <a:ext cx="8999102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634"/>
              </a:lnSpc>
            </a:pPr>
            <a:r>
              <a:rPr lang="en-US" sz="6940" b="1" dirty="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IDEA DE PROYECTO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838" y="6720108"/>
            <a:ext cx="6618159" cy="125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0"/>
              </a:lnSpc>
            </a:pPr>
            <a:r>
              <a:rPr lang="en-US" sz="30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Matías Estay</a:t>
            </a:r>
          </a:p>
          <a:p>
            <a:pPr algn="just">
              <a:lnSpc>
                <a:spcPts val="3330"/>
              </a:lnSpc>
            </a:pPr>
            <a:r>
              <a:rPr lang="en-US" sz="30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Marcelo Montecinos</a:t>
            </a:r>
          </a:p>
          <a:p>
            <a:pPr algn="just">
              <a:lnSpc>
                <a:spcPts val="3330"/>
              </a:lnSpc>
            </a:pPr>
            <a:r>
              <a:rPr lang="en-US" sz="30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Paula Velásquez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1028930" y="6021307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358240" y="1562100"/>
            <a:ext cx="13913857" cy="7930898"/>
          </a:xfrm>
          <a:custGeom>
            <a:avLst/>
            <a:gdLst/>
            <a:ahLst/>
            <a:cxnLst/>
            <a:rect l="l" t="t" r="r" b="b"/>
            <a:pathLst>
              <a:path w="13913857" h="7930898">
                <a:moveTo>
                  <a:pt x="0" y="0"/>
                </a:moveTo>
                <a:lnTo>
                  <a:pt x="13913857" y="0"/>
                </a:lnTo>
                <a:lnTo>
                  <a:pt x="13913857" y="7930898"/>
                </a:lnTo>
                <a:lnTo>
                  <a:pt x="0" y="793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2076349"/>
            <a:ext cx="9582184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489"/>
              </a:lnSpc>
            </a:pPr>
            <a:r>
              <a:rPr lang="en-US" sz="10445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761580"/>
            <a:ext cx="7604727" cy="189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1"/>
              </a:lnSpc>
            </a:pPr>
            <a:r>
              <a:rPr lang="en-US" sz="6110" b="1" dirty="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 PROBLEMÁTICA A RESOLVER</a:t>
            </a:r>
          </a:p>
        </p:txBody>
      </p:sp>
      <p:sp>
        <p:nvSpPr>
          <p:cNvPr id="8" name="Freeform 8"/>
          <p:cNvSpPr/>
          <p:nvPr/>
        </p:nvSpPr>
        <p:spPr>
          <a:xfrm>
            <a:off x="-290712" y="7976292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28700" y="6327760"/>
            <a:ext cx="7604850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9"/>
              </a:lnSpc>
            </a:pP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Los fraudes en la contratación de servicios de construcción son comunes debido a la falta de transparencia. Los clientes enfrentan dificultades para encontrar contratistas confiables. </a:t>
            </a:r>
            <a:r>
              <a:rPr lang="es-ES" sz="24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Probuilder</a:t>
            </a: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busca solucionar este problema creando una aplicación móvil que conecte de manera segura a clientes con contratistas verificados, reduciendo el riesgo de estafas.</a:t>
            </a:r>
            <a:endParaRPr lang="en-US" sz="24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4283248" y="-4518117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028958" y="1028700"/>
            <a:ext cx="3309217" cy="813516"/>
          </a:xfrm>
          <a:custGeom>
            <a:avLst/>
            <a:gdLst/>
            <a:ahLst/>
            <a:cxnLst/>
            <a:rect l="l" t="t" r="r" b="b"/>
            <a:pathLst>
              <a:path w="3309217" h="813516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2266"/>
            <a:ext cx="18288000" cy="1031926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3" name="AutoShape 3"/>
          <p:cNvSpPr/>
          <p:nvPr/>
        </p:nvSpPr>
        <p:spPr>
          <a:xfrm>
            <a:off x="1028824" y="3844565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6583556" y="24727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5" name="Freeform 5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363075" y="1028700"/>
            <a:ext cx="8497279" cy="9173850"/>
          </a:xfrm>
          <a:custGeom>
            <a:avLst/>
            <a:gdLst/>
            <a:ahLst/>
            <a:cxnLst/>
            <a:rect l="l" t="t" r="r" b="b"/>
            <a:pathLst>
              <a:path w="8497279" h="9173850">
                <a:moveTo>
                  <a:pt x="0" y="0"/>
                </a:moveTo>
                <a:lnTo>
                  <a:pt x="8497279" y="0"/>
                </a:lnTo>
                <a:lnTo>
                  <a:pt x="8497279" y="9173850"/>
                </a:lnTo>
                <a:lnTo>
                  <a:pt x="0" y="917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1028824" y="1939748"/>
            <a:ext cx="639467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DESCRIPCIÓN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8356" y="2849996"/>
            <a:ext cx="8800977" cy="842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179"/>
              </a:lnSpc>
            </a:pPr>
            <a:r>
              <a:rPr lang="en-US" sz="5400" b="1" dirty="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GENERAL DEL PROYECTO</a:t>
            </a:r>
          </a:p>
        </p:txBody>
      </p:sp>
      <p:sp>
        <p:nvSpPr>
          <p:cNvPr id="22" name="Freeform 22"/>
          <p:cNvSpPr/>
          <p:nvPr/>
        </p:nvSpPr>
        <p:spPr>
          <a:xfrm>
            <a:off x="1008104" y="910294"/>
            <a:ext cx="3309217" cy="813516"/>
          </a:xfrm>
          <a:custGeom>
            <a:avLst/>
            <a:gdLst/>
            <a:ahLst/>
            <a:cxnLst/>
            <a:rect l="l" t="t" r="r" b="b"/>
            <a:pathLst>
              <a:path w="3309217" h="813516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77DD801A-3C81-A20B-D5A7-79671116F4A2}"/>
              </a:ext>
            </a:extLst>
          </p:cNvPr>
          <p:cNvSpPr txBox="1"/>
          <p:nvPr/>
        </p:nvSpPr>
        <p:spPr>
          <a:xfrm>
            <a:off x="947307" y="4176221"/>
            <a:ext cx="9599931" cy="917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6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</a:t>
            </a:r>
            <a:r>
              <a:rPr lang="en-US" sz="60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Qué</a:t>
            </a:r>
            <a:r>
              <a:rPr lang="en-US" sz="6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es </a:t>
            </a:r>
            <a:r>
              <a:rPr lang="en-US" sz="60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Probuilder</a:t>
            </a:r>
            <a:r>
              <a:rPr lang="en-US" sz="6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?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8EB2B207-C778-6C71-F841-874EA65A6AD7}"/>
              </a:ext>
            </a:extLst>
          </p:cNvPr>
          <p:cNvSpPr txBox="1"/>
          <p:nvPr/>
        </p:nvSpPr>
        <p:spPr>
          <a:xfrm>
            <a:off x="947306" y="5230898"/>
            <a:ext cx="959993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E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Una app móvil que conecta a clientes con contratistas verificados para evitar fraudes en la construcción.</a:t>
            </a:r>
            <a:endParaRPr lang="en-US" sz="24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DFD032FE-3836-6F0D-238F-41431CB5AF06}"/>
              </a:ext>
            </a:extLst>
          </p:cNvPr>
          <p:cNvSpPr txBox="1"/>
          <p:nvPr/>
        </p:nvSpPr>
        <p:spPr>
          <a:xfrm>
            <a:off x="944093" y="6231335"/>
            <a:ext cx="10631814" cy="917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s-CL" sz="6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Funcionalidades</a:t>
            </a:r>
            <a:r>
              <a:rPr lang="en-US" sz="6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Principales</a:t>
            </a:r>
            <a:r>
              <a:rPr lang="en-US" sz="6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6F5BE4C0-5B6F-560D-028E-2C0E910D9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4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9BAC800A-05FD-44FF-56B5-3C7D0BDD26E1}"/>
              </a:ext>
            </a:extLst>
          </p:cNvPr>
          <p:cNvSpPr txBox="1"/>
          <p:nvPr/>
        </p:nvSpPr>
        <p:spPr>
          <a:xfrm>
            <a:off x="1001573" y="7202874"/>
            <a:ext cx="959993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Espacio </a:t>
            </a: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publicitario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para </a:t>
            </a: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pymes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Generar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oportunidades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trabajo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Brindar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servicios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confiables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para </a:t>
            </a: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los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clientes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 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21AABD19-8379-A48B-31F9-EE5C5098967B}"/>
              </a:ext>
            </a:extLst>
          </p:cNvPr>
          <p:cNvSpPr txBox="1"/>
          <p:nvPr/>
        </p:nvSpPr>
        <p:spPr>
          <a:xfrm>
            <a:off x="944093" y="8592519"/>
            <a:ext cx="10631814" cy="917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60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Usuarios</a:t>
            </a:r>
            <a:r>
              <a:rPr lang="en-US" sz="6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Objetivos</a:t>
            </a:r>
            <a:r>
              <a:rPr lang="en-US" sz="6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 </a:t>
            </a: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29C07A57-B105-A6CC-6C1C-287051E43D14}"/>
              </a:ext>
            </a:extLst>
          </p:cNvPr>
          <p:cNvSpPr txBox="1"/>
          <p:nvPr/>
        </p:nvSpPr>
        <p:spPr>
          <a:xfrm>
            <a:off x="1008104" y="9602985"/>
            <a:ext cx="959993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Clientes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y </a:t>
            </a:r>
            <a:r>
              <a:rPr lang="en-US" sz="24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contratistas</a:t>
            </a:r>
            <a:r>
              <a:rPr lang="en-US" sz="24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1028930" y="4747292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420645" y="7359503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1997250" y="252332"/>
            <a:ext cx="6327761" cy="4494960"/>
          </a:xfrm>
          <a:custGeom>
            <a:avLst/>
            <a:gdLst/>
            <a:ahLst/>
            <a:cxnLst/>
            <a:rect l="l" t="t" r="r" b="b"/>
            <a:pathLst>
              <a:path w="11416097" h="7598840">
                <a:moveTo>
                  <a:pt x="0" y="0"/>
                </a:moveTo>
                <a:lnTo>
                  <a:pt x="11416097" y="0"/>
                </a:lnTo>
                <a:lnTo>
                  <a:pt x="11416097" y="7598840"/>
                </a:lnTo>
                <a:lnTo>
                  <a:pt x="0" y="7598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1028823" y="2047774"/>
            <a:ext cx="811517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sz="77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699" y="3183049"/>
            <a:ext cx="12992101" cy="910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sz="5400" b="1" dirty="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GENERALES Y ESPECÍFICOS </a:t>
            </a:r>
          </a:p>
        </p:txBody>
      </p:sp>
      <p:sp>
        <p:nvSpPr>
          <p:cNvPr id="18" name="Freeform 18"/>
          <p:cNvSpPr/>
          <p:nvPr/>
        </p:nvSpPr>
        <p:spPr>
          <a:xfrm>
            <a:off x="5357703" y="-4641936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873068-C387-54F3-D727-C7FD3F7C11B7}"/>
              </a:ext>
            </a:extLst>
          </p:cNvPr>
          <p:cNvSpPr txBox="1"/>
          <p:nvPr/>
        </p:nvSpPr>
        <p:spPr>
          <a:xfrm>
            <a:off x="821870" y="5112953"/>
            <a:ext cx="8269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5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Implementar un sistema de verificación de contratistas para garantizar la seguridad y confiabilidad de los servicios ofrecidos.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Desarrollar funcionalidades para que los clientes puedan publicar y comparar propuestas de construcción.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Crear un espacio publicitario dentro de la app para que las pymes puedan promover sus servicios.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endParaRPr lang="es-ES" sz="25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2CE332-6ED9-A05D-31A2-27DCF6A90717}"/>
              </a:ext>
            </a:extLst>
          </p:cNvPr>
          <p:cNvSpPr txBox="1"/>
          <p:nvPr/>
        </p:nvSpPr>
        <p:spPr>
          <a:xfrm>
            <a:off x="9982200" y="5143500"/>
            <a:ext cx="73152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Lograr que al menos 20 maestros carpinteros se registren en la app antes de la finalización del proyecto.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Alcanzar más de 30 descargas y obtener una calificación promedio de 4 estrellas en las tiendas de aplicaciones.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Lanzar la aplicación en Play Store y Apple Store.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DC61927A-5505-B8FF-383C-B83FAA18B3DC}"/>
              </a:ext>
            </a:extLst>
          </p:cNvPr>
          <p:cNvSpPr/>
          <p:nvPr/>
        </p:nvSpPr>
        <p:spPr>
          <a:xfrm>
            <a:off x="1008104" y="910294"/>
            <a:ext cx="3309217" cy="813516"/>
          </a:xfrm>
          <a:custGeom>
            <a:avLst/>
            <a:gdLst/>
            <a:ahLst/>
            <a:cxnLst/>
            <a:rect l="l" t="t" r="r" b="b"/>
            <a:pathLst>
              <a:path w="3309217" h="813516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3" name="AutoShape 3"/>
          <p:cNvSpPr/>
          <p:nvPr/>
        </p:nvSpPr>
        <p:spPr>
          <a:xfrm>
            <a:off x="1028700" y="4058835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 dirty="0"/>
          </a:p>
        </p:txBody>
      </p:sp>
      <p:sp>
        <p:nvSpPr>
          <p:cNvPr id="5" name="Freeform 5"/>
          <p:cNvSpPr/>
          <p:nvPr/>
        </p:nvSpPr>
        <p:spPr>
          <a:xfrm>
            <a:off x="8824715" y="-5842716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824715" y="-6277754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796119" y="714022"/>
            <a:ext cx="3242957" cy="3242957"/>
          </a:xfrm>
          <a:custGeom>
            <a:avLst/>
            <a:gdLst/>
            <a:ahLst/>
            <a:cxnLst/>
            <a:rect l="l" t="t" r="r" b="b"/>
            <a:pathLst>
              <a:path w="3242957" h="3242957">
                <a:moveTo>
                  <a:pt x="0" y="0"/>
                </a:moveTo>
                <a:lnTo>
                  <a:pt x="3242957" y="0"/>
                </a:lnTo>
                <a:lnTo>
                  <a:pt x="3242957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4016343" y="714022"/>
            <a:ext cx="3242957" cy="3242957"/>
          </a:xfrm>
          <a:custGeom>
            <a:avLst/>
            <a:gdLst/>
            <a:ahLst/>
            <a:cxnLst/>
            <a:rect l="l" t="t" r="r" b="b"/>
            <a:pathLst>
              <a:path w="3242957" h="3242957">
                <a:moveTo>
                  <a:pt x="0" y="0"/>
                </a:moveTo>
                <a:lnTo>
                  <a:pt x="3242957" y="0"/>
                </a:lnTo>
                <a:lnTo>
                  <a:pt x="3242957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2009904" y="5382034"/>
            <a:ext cx="3242957" cy="3242957"/>
          </a:xfrm>
          <a:custGeom>
            <a:avLst/>
            <a:gdLst/>
            <a:ahLst/>
            <a:cxnLst/>
            <a:rect l="l" t="t" r="r" b="b"/>
            <a:pathLst>
              <a:path w="3242957" h="3242957">
                <a:moveTo>
                  <a:pt x="0" y="0"/>
                </a:moveTo>
                <a:lnTo>
                  <a:pt x="3242957" y="0"/>
                </a:lnTo>
                <a:lnTo>
                  <a:pt x="3242957" y="3242958"/>
                </a:lnTo>
                <a:lnTo>
                  <a:pt x="0" y="32429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19" name="TextBox 19"/>
          <p:cNvSpPr txBox="1"/>
          <p:nvPr/>
        </p:nvSpPr>
        <p:spPr>
          <a:xfrm>
            <a:off x="1028700" y="1991761"/>
            <a:ext cx="757681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METODOLOGÍA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4645616"/>
            <a:ext cx="713812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9"/>
              </a:lnSpc>
            </a:pP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Para alcanzar los objetivos de </a:t>
            </a:r>
            <a:r>
              <a:rPr lang="es-ES" sz="24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Probuilder</a:t>
            </a: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se utilizará la </a:t>
            </a:r>
            <a:r>
              <a:rPr lang="es-ES" sz="2499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metodología ágil</a:t>
            </a: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Esta metodología permite una mejora continua y facilita la colaboración en equipo.</a:t>
            </a:r>
            <a:endParaRPr lang="en-US" sz="24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628262" y="4129171"/>
            <a:ext cx="357867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sz="2934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Product Owner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09330" y="4606260"/>
            <a:ext cx="281653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309" i="1" dirty="0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Marcelo </a:t>
            </a:r>
            <a:r>
              <a:rPr lang="en-US" sz="2309" i="1" dirty="0" err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Montecinos</a:t>
            </a:r>
            <a:endParaRPr lang="en-US" sz="2309" i="1" dirty="0">
              <a:solidFill>
                <a:srgbClr val="FFFFFF"/>
              </a:solidFill>
              <a:latin typeface="Helvetica World Italics"/>
              <a:ea typeface="Helvetica World Italics"/>
              <a:cs typeface="Helvetica World Italics"/>
              <a:sym typeface="Helvetica World Itali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229554" y="4129171"/>
            <a:ext cx="281653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sz="2934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Scrum Master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29554" y="4606260"/>
            <a:ext cx="281653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309" i="1" dirty="0" err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Matías</a:t>
            </a:r>
            <a:r>
              <a:rPr lang="en-US" sz="2309" i="1" dirty="0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 </a:t>
            </a:r>
            <a:r>
              <a:rPr lang="en-US" sz="2309" i="1" dirty="0" err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Estay</a:t>
            </a:r>
            <a:endParaRPr lang="en-US" sz="2309" i="1" dirty="0">
              <a:solidFill>
                <a:srgbClr val="FFFFFF"/>
              </a:solidFill>
              <a:latin typeface="Helvetica World Italics"/>
              <a:ea typeface="Helvetica World Italics"/>
              <a:cs typeface="Helvetica World Italics"/>
              <a:sym typeface="Helvetica World Italic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842047" y="8659365"/>
            <a:ext cx="357867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sz="2934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Development Team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23115" y="9130019"/>
            <a:ext cx="281653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309" i="1" dirty="0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Paula Velásquez</a:t>
            </a:r>
          </a:p>
        </p:txBody>
      </p:sp>
      <p:sp>
        <p:nvSpPr>
          <p:cNvPr id="32" name="Freeform 32"/>
          <p:cNvSpPr/>
          <p:nvPr/>
        </p:nvSpPr>
        <p:spPr>
          <a:xfrm>
            <a:off x="4529530" y="8649137"/>
            <a:ext cx="5675656" cy="5675656"/>
          </a:xfrm>
          <a:custGeom>
            <a:avLst/>
            <a:gdLst/>
            <a:ahLst/>
            <a:cxnLst/>
            <a:rect l="l" t="t" r="r" b="b"/>
            <a:pathLst>
              <a:path w="5675656" h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920D6E5D-DA65-CC39-E4AA-020ECA0A4CBC}"/>
              </a:ext>
            </a:extLst>
          </p:cNvPr>
          <p:cNvSpPr txBox="1"/>
          <p:nvPr/>
        </p:nvSpPr>
        <p:spPr>
          <a:xfrm>
            <a:off x="1028700" y="2943881"/>
            <a:ext cx="81153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sz="7167" b="1" dirty="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 ROLES</a:t>
            </a: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A1DB6236-C727-0DBC-1A71-82D7C0531E5B}"/>
              </a:ext>
            </a:extLst>
          </p:cNvPr>
          <p:cNvSpPr/>
          <p:nvPr/>
        </p:nvSpPr>
        <p:spPr>
          <a:xfrm>
            <a:off x="1008104" y="910294"/>
            <a:ext cx="3309217" cy="813516"/>
          </a:xfrm>
          <a:custGeom>
            <a:avLst/>
            <a:gdLst/>
            <a:ahLst/>
            <a:cxnLst/>
            <a:rect l="l" t="t" r="r" b="b"/>
            <a:pathLst>
              <a:path w="3309217" h="813516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ale head 3">
                <a:extLst>
                  <a:ext uri="{FF2B5EF4-FFF2-40B4-BE49-F238E27FC236}">
                    <a16:creationId xmlns:a16="http://schemas.microsoft.com/office/drawing/2014/main" id="{0F66B82F-6C89-67E4-9336-970BFE37F0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2400744"/>
                  </p:ext>
                </p:extLst>
              </p:nvPr>
            </p:nvGraphicFramePr>
            <p:xfrm>
              <a:off x="10622206" y="958324"/>
              <a:ext cx="1587845" cy="253865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87845" cy="2538652"/>
                    </a:xfrm>
                    <a:prstGeom prst="rect">
                      <a:avLst/>
                    </a:prstGeom>
                  </am3d:spPr>
                  <am3d:camera>
                    <am3d:pos x="0" y="0" z="70428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7622" d="1000000"/>
                    <am3d:preTrans dx="-1434" dy="-18005999" dz="44461"/>
                    <am3d:scale>
                      <am3d:sx n="1000000" d="1000000"/>
                      <am3d:sy n="1000000" d="1000000"/>
                      <am3d:sz n="1000000" d="1000000"/>
                    </am3d:scale>
                    <am3d:rot ax="379616" ay="535220" az="5909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94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ale head 3">
                <a:extLst>
                  <a:ext uri="{FF2B5EF4-FFF2-40B4-BE49-F238E27FC236}">
                    <a16:creationId xmlns:a16="http://schemas.microsoft.com/office/drawing/2014/main" id="{0F66B82F-6C89-67E4-9336-970BFE37F0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22206" y="958324"/>
                <a:ext cx="1587845" cy="2538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le head 2">
                <a:extLst>
                  <a:ext uri="{FF2B5EF4-FFF2-40B4-BE49-F238E27FC236}">
                    <a16:creationId xmlns:a16="http://schemas.microsoft.com/office/drawing/2014/main" id="{29DDEBD4-35A3-342E-2D79-A93F7073D8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4126702"/>
                  </p:ext>
                </p:extLst>
              </p:nvPr>
            </p:nvGraphicFramePr>
            <p:xfrm>
              <a:off x="14898442" y="1046695"/>
              <a:ext cx="1478756" cy="243244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478756" cy="2432447"/>
                    </a:xfrm>
                    <a:prstGeom prst="rect">
                      <a:avLst/>
                    </a:prstGeom>
                  </am3d:spPr>
                  <am3d:camera>
                    <am3d:pos x="0" y="0" z="714644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1" d="1000000"/>
                    <am3d:preTrans dx="0" dy="-1799531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428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le head 2">
                <a:extLst>
                  <a:ext uri="{FF2B5EF4-FFF2-40B4-BE49-F238E27FC236}">
                    <a16:creationId xmlns:a16="http://schemas.microsoft.com/office/drawing/2014/main" id="{29DDEBD4-35A3-342E-2D79-A93F7073D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98442" y="1046695"/>
                <a:ext cx="1478756" cy="2432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Female head 3">
                <a:extLst>
                  <a:ext uri="{FF2B5EF4-FFF2-40B4-BE49-F238E27FC236}">
                    <a16:creationId xmlns:a16="http://schemas.microsoft.com/office/drawing/2014/main" id="{A5F4B3DD-0164-03BF-1EEF-5BA39659B4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6484927"/>
                  </p:ext>
                </p:extLst>
              </p:nvPr>
            </p:nvGraphicFramePr>
            <p:xfrm>
              <a:off x="12806468" y="5687353"/>
              <a:ext cx="1588304" cy="246329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588304" cy="2463299"/>
                    </a:xfrm>
                    <a:prstGeom prst="rect">
                      <a:avLst/>
                    </a:prstGeom>
                  </am3d:spPr>
                  <am3d:camera>
                    <am3d:pos x="0" y="0" z="692024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03405" d="1000000"/>
                    <am3d:preTrans dx="-74466" dy="-15344283" dz="-21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9763" ay="355977" az="411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66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Female head 3">
                <a:extLst>
                  <a:ext uri="{FF2B5EF4-FFF2-40B4-BE49-F238E27FC236}">
                    <a16:creationId xmlns:a16="http://schemas.microsoft.com/office/drawing/2014/main" id="{A5F4B3DD-0164-03BF-1EEF-5BA39659B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806468" y="5687353"/>
                <a:ext cx="1588304" cy="24632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661750" y="-5088231"/>
            <a:ext cx="9065379" cy="9065379"/>
          </a:xfrm>
          <a:custGeom>
            <a:avLst/>
            <a:gdLst/>
            <a:ahLst/>
            <a:cxnLst/>
            <a:rect l="l" t="t" r="r" b="b"/>
            <a:pathLst>
              <a:path w="9065379" h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5420976" y="2171700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5325425" y="898989"/>
            <a:ext cx="811517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sz="77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PLAN DE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000" y="937461"/>
            <a:ext cx="81153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sz="7700" b="1" dirty="0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TRABAJO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33990" y="8713289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BF241582-0D58-04F5-8345-D5FDD240784E}"/>
              </a:ext>
            </a:extLst>
          </p:cNvPr>
          <p:cNvSpPr/>
          <p:nvPr/>
        </p:nvSpPr>
        <p:spPr>
          <a:xfrm>
            <a:off x="1008104" y="910294"/>
            <a:ext cx="3309217" cy="813516"/>
          </a:xfrm>
          <a:custGeom>
            <a:avLst/>
            <a:gdLst/>
            <a:ahLst/>
            <a:cxnLst/>
            <a:rect l="l" t="t" r="r" b="b"/>
            <a:pathLst>
              <a:path w="3309217" h="813516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B49309-E7D2-B2FD-09D6-4DC5C21DF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001" y="2598802"/>
            <a:ext cx="16232865" cy="69161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1028930" y="3889193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1259129" y="7943003"/>
            <a:ext cx="4200414" cy="1694979"/>
            <a:chOff x="0" y="0"/>
            <a:chExt cx="1726812" cy="6968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6812" cy="696815"/>
            </a:xfrm>
            <a:custGeom>
              <a:avLst/>
              <a:gdLst/>
              <a:ahLst/>
              <a:cxnLst/>
              <a:rect l="l" t="t" r="r" b="b"/>
              <a:pathLst>
                <a:path w="1726812" h="696815">
                  <a:moveTo>
                    <a:pt x="1602352" y="696815"/>
                  </a:moveTo>
                  <a:lnTo>
                    <a:pt x="124460" y="696815"/>
                  </a:lnTo>
                  <a:cubicBezTo>
                    <a:pt x="55880" y="696815"/>
                    <a:pt x="0" y="640935"/>
                    <a:pt x="0" y="572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02352" y="0"/>
                  </a:lnTo>
                  <a:cubicBezTo>
                    <a:pt x="1670932" y="0"/>
                    <a:pt x="1726812" y="55880"/>
                    <a:pt x="1726812" y="124460"/>
                  </a:cubicBezTo>
                  <a:lnTo>
                    <a:pt x="1726812" y="572355"/>
                  </a:lnTo>
                  <a:cubicBezTo>
                    <a:pt x="1726812" y="640935"/>
                    <a:pt x="1670932" y="696815"/>
                    <a:pt x="1602352" y="696815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3220437" y="8095102"/>
            <a:ext cx="1076063" cy="1210760"/>
          </a:xfrm>
          <a:custGeom>
            <a:avLst/>
            <a:gdLst/>
            <a:ahLst/>
            <a:cxnLst/>
            <a:rect l="l" t="t" r="r" b="b"/>
            <a:pathLst>
              <a:path w="1076063" h="1210760">
                <a:moveTo>
                  <a:pt x="0" y="0"/>
                </a:moveTo>
                <a:lnTo>
                  <a:pt x="1076063" y="0"/>
                </a:lnTo>
                <a:lnTo>
                  <a:pt x="1076063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144000" y="102870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605640" y="-5571555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9523110" y="1101164"/>
            <a:ext cx="5987034" cy="8229600"/>
          </a:xfrm>
          <a:custGeom>
            <a:avLst/>
            <a:gdLst/>
            <a:ahLst/>
            <a:cxnLst/>
            <a:rect l="l" t="t" r="r" b="b"/>
            <a:pathLst>
              <a:path w="5987034" h="8229600">
                <a:moveTo>
                  <a:pt x="0" y="0"/>
                </a:moveTo>
                <a:lnTo>
                  <a:pt x="5987034" y="0"/>
                </a:lnTo>
                <a:lnTo>
                  <a:pt x="59870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rot="3499251" flipH="1">
            <a:off x="14308196" y="6199979"/>
            <a:ext cx="3729237" cy="2759636"/>
          </a:xfrm>
          <a:custGeom>
            <a:avLst/>
            <a:gdLst/>
            <a:ahLst/>
            <a:cxnLst/>
            <a:rect l="l" t="t" r="r" b="b"/>
            <a:pathLst>
              <a:path w="3729237" h="2759636">
                <a:moveTo>
                  <a:pt x="3729238" y="0"/>
                </a:moveTo>
                <a:lnTo>
                  <a:pt x="0" y="0"/>
                </a:lnTo>
                <a:lnTo>
                  <a:pt x="0" y="2759636"/>
                </a:lnTo>
                <a:lnTo>
                  <a:pt x="3729238" y="2759636"/>
                </a:lnTo>
                <a:lnTo>
                  <a:pt x="3729238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12" name="Freeform 12"/>
          <p:cNvSpPr/>
          <p:nvPr/>
        </p:nvSpPr>
        <p:spPr>
          <a:xfrm>
            <a:off x="14105345" y="2804720"/>
            <a:ext cx="4933780" cy="3650997"/>
          </a:xfrm>
          <a:custGeom>
            <a:avLst/>
            <a:gdLst/>
            <a:ahLst/>
            <a:cxnLst/>
            <a:rect l="l" t="t" r="r" b="b"/>
            <a:pathLst>
              <a:path w="4933780" h="3650997">
                <a:moveTo>
                  <a:pt x="0" y="0"/>
                </a:moveTo>
                <a:lnTo>
                  <a:pt x="4933780" y="0"/>
                </a:lnTo>
                <a:lnTo>
                  <a:pt x="4933780" y="3650997"/>
                </a:lnTo>
                <a:lnTo>
                  <a:pt x="0" y="3650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1860219"/>
            <a:ext cx="7576817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FACTIBILIDAD DEL PROYECTO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9609" y="4458451"/>
            <a:ext cx="9517697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r>
              <a:rPr lang="es-ES" sz="2499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Duración del Semestre</a:t>
            </a: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El proyecto se puede completar dentro de las 16 semanas del semestre académico.</a:t>
            </a: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s-ES" sz="24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r>
              <a:rPr lang="es-ES" sz="2499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Recursos Disponibles</a:t>
            </a: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Contamos con acceso a herramientas como Android Studio, MySQL, y lenguajes de programación, necesarios para el desarrollo de la app.</a:t>
            </a: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s-ES" sz="24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r>
              <a:rPr lang="es-ES" sz="2499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Apoyo y Colaboración</a:t>
            </a: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La orientación de profesores y la colaboración con compañeros y expertos en construcción facilita la resolución de problemas.</a:t>
            </a: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s-ES" sz="24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r>
              <a:rPr lang="es-ES" sz="2499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Desafíos Potenciales</a:t>
            </a: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Posibles problemas incluyen la disponibilidad de datos reales y limitaciones de tiempo, que se mitigarán con una gestión efectiva del tiempo y recursos</a:t>
            </a:r>
            <a:endParaRPr lang="en-US" sz="24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4529530" y="8649137"/>
            <a:ext cx="5675656" cy="5675656"/>
          </a:xfrm>
          <a:custGeom>
            <a:avLst/>
            <a:gdLst/>
            <a:ahLst/>
            <a:cxnLst/>
            <a:rect l="l" t="t" r="r" b="b"/>
            <a:pathLst>
              <a:path w="5675656" h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DE6AC51-1E7D-D261-C25C-2AA11A603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92C1F2DB-11B5-A60A-ACFE-00111CD94E07}"/>
              </a:ext>
            </a:extLst>
          </p:cNvPr>
          <p:cNvSpPr/>
          <p:nvPr/>
        </p:nvSpPr>
        <p:spPr>
          <a:xfrm>
            <a:off x="1008104" y="910294"/>
            <a:ext cx="3309217" cy="813516"/>
          </a:xfrm>
          <a:custGeom>
            <a:avLst/>
            <a:gdLst/>
            <a:ahLst/>
            <a:cxnLst/>
            <a:rect l="l" t="t" r="r" b="b"/>
            <a:pathLst>
              <a:path w="3309217" h="813516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3" name="Freeform 3"/>
          <p:cNvSpPr/>
          <p:nvPr/>
        </p:nvSpPr>
        <p:spPr>
          <a:xfrm>
            <a:off x="3647905" y="1444010"/>
            <a:ext cx="19769711" cy="19769711"/>
          </a:xfrm>
          <a:custGeom>
            <a:avLst/>
            <a:gdLst/>
            <a:ahLst/>
            <a:cxnLst/>
            <a:rect l="l" t="t" r="r" b="b"/>
            <a:pathLst>
              <a:path w="19769711" h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837583" y="-6186424"/>
            <a:ext cx="9065379" cy="9065379"/>
          </a:xfrm>
          <a:custGeom>
            <a:avLst/>
            <a:gdLst/>
            <a:ahLst/>
            <a:cxnLst/>
            <a:rect l="l" t="t" r="r" b="b"/>
            <a:pathLst>
              <a:path w="9065379" h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1028700" y="3607045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595795">
            <a:off x="9985810" y="1245663"/>
            <a:ext cx="6291068" cy="12447959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61009" t="-52288" r="-58862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7" name="Freeform 17"/>
          <p:cNvSpPr/>
          <p:nvPr/>
        </p:nvSpPr>
        <p:spPr>
          <a:xfrm rot="658277">
            <a:off x="15603326" y="6600532"/>
            <a:ext cx="2172725" cy="2657768"/>
          </a:xfrm>
          <a:custGeom>
            <a:avLst/>
            <a:gdLst/>
            <a:ahLst/>
            <a:cxnLst/>
            <a:rect l="l" t="t" r="r" b="b"/>
            <a:pathLst>
              <a:path w="2172725" h="2657768">
                <a:moveTo>
                  <a:pt x="0" y="0"/>
                </a:moveTo>
                <a:lnTo>
                  <a:pt x="2172725" y="0"/>
                </a:lnTo>
                <a:lnTo>
                  <a:pt x="2172725" y="2657768"/>
                </a:lnTo>
                <a:lnTo>
                  <a:pt x="0" y="2657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1028823" y="2315710"/>
            <a:ext cx="811517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sz="77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5500189"/>
            <a:ext cx="6446957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9"/>
              </a:lnSpc>
            </a:pP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proceso de planificación del proyecto nos ha permitido sentar bases sólidas para el desarrollo de </a:t>
            </a:r>
            <a:r>
              <a:rPr lang="es-ES" sz="24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Probuilder</a:t>
            </a:r>
            <a:r>
              <a:rPr lang="es-E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La colaboración en equipo ha sido clave para alinear objetivos y estrategias. Este trabajo inicial nos deja bien preparados para avanzar en el proyecto con confianza, asegurando que estamos en el camino correcto hacia su éxito.</a:t>
            </a:r>
            <a:endParaRPr lang="en-US" sz="24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4499497" y="8845550"/>
            <a:ext cx="4861571" cy="4861571"/>
          </a:xfrm>
          <a:custGeom>
            <a:avLst/>
            <a:gdLst/>
            <a:ahLst/>
            <a:cxnLst/>
            <a:rect l="l" t="t" r="r" b="b"/>
            <a:pathLst>
              <a:path w="4861571" h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EB67A9E1-11CE-BEBE-C013-FD597DDBD0BC}"/>
              </a:ext>
            </a:extLst>
          </p:cNvPr>
          <p:cNvSpPr/>
          <p:nvPr/>
        </p:nvSpPr>
        <p:spPr>
          <a:xfrm>
            <a:off x="1008104" y="910294"/>
            <a:ext cx="3309217" cy="813516"/>
          </a:xfrm>
          <a:custGeom>
            <a:avLst/>
            <a:gdLst/>
            <a:ahLst/>
            <a:cxnLst/>
            <a:rect l="l" t="t" r="r" b="b"/>
            <a:pathLst>
              <a:path w="3309217" h="813516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425</Words>
  <Application>Microsoft Office PowerPoint</Application>
  <PresentationFormat>Custom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Helvetica World Bold</vt:lpstr>
      <vt:lpstr>Helvetica World Italics</vt:lpstr>
      <vt:lpstr>Helvetica World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apps</dc:title>
  <dc:creator>paula velasquez gonzalez</dc:creator>
  <cp:lastModifiedBy>PAULA . Velásquez</cp:lastModifiedBy>
  <cp:revision>6</cp:revision>
  <dcterms:created xsi:type="dcterms:W3CDTF">2006-08-16T00:00:00Z</dcterms:created>
  <dcterms:modified xsi:type="dcterms:W3CDTF">2024-09-04T01:15:19Z</dcterms:modified>
  <dc:identifier>DAGPjLgFdk4</dc:identifier>
</cp:coreProperties>
</file>